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8" r:id="rId5"/>
    <p:sldId id="283" r:id="rId6"/>
    <p:sldId id="284" r:id="rId7"/>
    <p:sldId id="297" r:id="rId8"/>
    <p:sldId id="300" r:id="rId9"/>
    <p:sldId id="301" r:id="rId10"/>
    <p:sldId id="299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2C625-1920-797F-F2AB-FBB993D5ADAE}" v="566" dt="2020-05-23T13:37:26.468"/>
    <p1510:client id="{5A968CEF-11ED-E071-D532-BD58D7667D81}" v="287" dt="2020-05-19T18:38:25.266"/>
    <p1510:client id="{5B661572-BF11-6A55-19D5-915EF4C5375F}" v="641" dt="2020-05-25T09:24:50.994"/>
    <p1510:client id="{6FF0D3D8-D23C-B9DD-6FDB-8EE27EAD9A66}" v="2" dt="2020-05-20T10:13:53.257"/>
    <p1510:client id="{7F244C83-8374-F582-B4F5-CF7199899D36}" v="2" dt="2020-05-23T13:39:35.116"/>
    <p1510:client id="{9F41A07D-FEB6-C8B5-F386-40911CDECB34}" v="303" dt="2020-05-20T11:28:00.049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kalkylblad_8000001C_EBEE5557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kalkylblad1_8000001C_EBEE555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kalkylblad2_8000001C_EBEE555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sv-S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sv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732" y="1702248"/>
            <a:ext cx="5472000" cy="3445474"/>
          </a:xfrm>
        </p:spPr>
        <p:txBody>
          <a:bodyPr/>
          <a:lstStyle/>
          <a:p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119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The </a:t>
            </a:r>
            <a:r>
              <a:rPr lang="sv-SE" sz="1600" dirty="0" err="1">
                <a:ea typeface="+mn-lt"/>
                <a:cs typeface="+mn-lt"/>
              </a:rPr>
              <a:t>first</a:t>
            </a:r>
            <a:r>
              <a:rPr lang="sv-SE" sz="1600" dirty="0">
                <a:ea typeface="+mn-lt"/>
                <a:cs typeface="+mn-lt"/>
              </a:rPr>
              <a:t> step is </a:t>
            </a:r>
            <a:r>
              <a:rPr lang="sv-SE" sz="1600" dirty="0" err="1">
                <a:ea typeface="+mn-lt"/>
                <a:cs typeface="+mn-lt"/>
              </a:rPr>
              <a:t>finding</a:t>
            </a:r>
            <a:r>
              <a:rPr lang="sv-SE" sz="1600" dirty="0">
                <a:ea typeface="+mn-lt"/>
                <a:cs typeface="+mn-lt"/>
              </a:rPr>
              <a:t> a </a:t>
            </a:r>
            <a:r>
              <a:rPr lang="sv-SE" sz="1600" dirty="0" err="1">
                <a:ea typeface="+mn-lt"/>
                <a:cs typeface="+mn-lt"/>
              </a:rPr>
              <a:t>good</a:t>
            </a:r>
            <a:r>
              <a:rPr lang="sv-SE" sz="1600" dirty="0">
                <a:ea typeface="+mn-lt"/>
                <a:cs typeface="+mn-lt"/>
              </a:rPr>
              <a:t> source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the </a:t>
            </a:r>
            <a:r>
              <a:rPr lang="sv-SE" sz="1600" dirty="0" err="1">
                <a:ea typeface="+mn-lt"/>
                <a:cs typeface="+mn-lt"/>
              </a:rPr>
              <a:t>way</a:t>
            </a:r>
            <a:r>
              <a:rPr lang="sv-SE" sz="1600" dirty="0">
                <a:ea typeface="+mn-lt"/>
                <a:cs typeface="+mn-lt"/>
              </a:rPr>
              <a:t> to </a:t>
            </a:r>
            <a:r>
              <a:rPr lang="sv-SE" sz="1600" dirty="0" err="1">
                <a:ea typeface="+mn-lt"/>
                <a:cs typeface="+mn-lt"/>
              </a:rPr>
              <a:t>exploit</a:t>
            </a:r>
            <a:r>
              <a:rPr lang="sv-SE" sz="1600" dirty="0">
                <a:ea typeface="+mn-lt"/>
                <a:cs typeface="+mn-lt"/>
              </a:rPr>
              <a:t> it. </a:t>
            </a:r>
            <a:r>
              <a:rPr lang="sv-SE" sz="1600" dirty="0" err="1">
                <a:ea typeface="+mn-lt"/>
                <a:cs typeface="+mn-lt"/>
              </a:rPr>
              <a:t>One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these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methods</a:t>
            </a:r>
            <a:r>
              <a:rPr lang="sv-SE" sz="1600" dirty="0">
                <a:ea typeface="+mn-lt"/>
                <a:cs typeface="+mn-lt"/>
              </a:rPr>
              <a:t> is Web </a:t>
            </a:r>
            <a:r>
              <a:rPr lang="sv-SE" sz="1600" dirty="0" err="1">
                <a:ea typeface="+mn-lt"/>
                <a:cs typeface="+mn-lt"/>
              </a:rPr>
              <a:t>Scraping</a:t>
            </a:r>
            <a:r>
              <a:rPr lang="sv-SE" sz="1600" dirty="0">
                <a:ea typeface="+mn-lt"/>
                <a:cs typeface="+mn-lt"/>
              </a:rPr>
              <a:t> (a </a:t>
            </a:r>
            <a:r>
              <a:rPr lang="sv-SE" sz="1600" dirty="0" err="1">
                <a:ea typeface="+mn-lt"/>
                <a:cs typeface="+mn-lt"/>
              </a:rPr>
              <a:t>technique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uses</a:t>
            </a:r>
            <a:r>
              <a:rPr lang="sv-SE" sz="1600" dirty="0">
                <a:ea typeface="+mn-lt"/>
                <a:cs typeface="+mn-lt"/>
              </a:rPr>
              <a:t> software programs to </a:t>
            </a:r>
            <a:r>
              <a:rPr lang="sv-SE" sz="1600" dirty="0" err="1">
                <a:ea typeface="+mn-lt"/>
                <a:cs typeface="+mn-lt"/>
              </a:rPr>
              <a:t>extract</a:t>
            </a:r>
            <a:r>
              <a:rPr lang="sv-SE" sz="1600" dirty="0">
                <a:ea typeface="+mn-lt"/>
                <a:cs typeface="+mn-lt"/>
              </a:rPr>
              <a:t> information from </a:t>
            </a:r>
            <a:r>
              <a:rPr lang="sv-SE" sz="1600" dirty="0" err="1">
                <a:ea typeface="+mn-lt"/>
                <a:cs typeface="+mn-lt"/>
              </a:rPr>
              <a:t>websites</a:t>
            </a:r>
            <a:r>
              <a:rPr lang="sv-SE" sz="1600" dirty="0">
                <a:ea typeface="+mn-lt"/>
                <a:cs typeface="+mn-lt"/>
              </a:rPr>
              <a:t>). </a:t>
            </a:r>
            <a:r>
              <a:rPr lang="sv-SE" sz="1600" dirty="0" err="1">
                <a:ea typeface="+mn-lt"/>
                <a:cs typeface="+mn-lt"/>
              </a:rPr>
              <a:t>This</a:t>
            </a:r>
            <a:r>
              <a:rPr lang="sv-SE" sz="1600" dirty="0">
                <a:ea typeface="+mn-lt"/>
                <a:cs typeface="+mn-lt"/>
              </a:rPr>
              <a:t> is the </a:t>
            </a:r>
            <a:r>
              <a:rPr lang="sv-SE" sz="1600" dirty="0" err="1">
                <a:ea typeface="+mn-lt"/>
                <a:cs typeface="+mn-lt"/>
              </a:rPr>
              <a:t>technology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have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used</a:t>
            </a:r>
            <a:r>
              <a:rPr lang="sv-SE" sz="1600" dirty="0">
                <a:ea typeface="+mn-lt"/>
                <a:cs typeface="+mn-lt"/>
              </a:rPr>
              <a:t> 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.</a:t>
            </a:r>
            <a:endParaRPr lang="sv-SE" sz="160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0949" y="1456244"/>
            <a:ext cx="2495124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1600" dirty="0" err="1">
                <a:ea typeface="+mn-lt"/>
                <a:cs typeface="+mn-lt"/>
              </a:rPr>
              <a:t>Once</a:t>
            </a:r>
            <a:r>
              <a:rPr lang="sv-SE" sz="1600" dirty="0">
                <a:ea typeface="+mn-lt"/>
                <a:cs typeface="+mn-lt"/>
              </a:rPr>
              <a:t> the information is </a:t>
            </a:r>
            <a:r>
              <a:rPr lang="sv-SE" sz="1600" dirty="0" err="1">
                <a:ea typeface="+mn-lt"/>
                <a:cs typeface="+mn-lt"/>
              </a:rPr>
              <a:t>obtained</a:t>
            </a:r>
            <a:r>
              <a:rPr lang="sv-SE" sz="1600" dirty="0">
                <a:ea typeface="+mn-lt"/>
                <a:cs typeface="+mn-lt"/>
              </a:rPr>
              <a:t>, it is </a:t>
            </a:r>
            <a:r>
              <a:rPr lang="sv-SE" sz="1600" dirty="0" err="1">
                <a:ea typeface="+mn-lt"/>
                <a:cs typeface="+mn-lt"/>
              </a:rPr>
              <a:t>necessary</a:t>
            </a:r>
            <a:r>
              <a:rPr lang="sv-SE" sz="1600" dirty="0">
                <a:ea typeface="+mn-lt"/>
                <a:cs typeface="+mn-lt"/>
              </a:rPr>
              <a:t> to store it. </a:t>
            </a:r>
            <a:r>
              <a:rPr lang="sv-SE" sz="1600" dirty="0" err="1">
                <a:ea typeface="+mn-lt"/>
                <a:cs typeface="+mn-lt"/>
              </a:rPr>
              <a:t>Depending</a:t>
            </a:r>
            <a:r>
              <a:rPr lang="sv-SE" sz="1600" dirty="0">
                <a:ea typeface="+mn-lt"/>
                <a:cs typeface="+mn-lt"/>
              </a:rPr>
              <a:t> on the kind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</a:t>
            </a:r>
            <a:r>
              <a:rPr lang="sv-SE" sz="1600" dirty="0" err="1">
                <a:ea typeface="+mn-lt"/>
                <a:cs typeface="+mn-lt"/>
              </a:rPr>
              <a:t>its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future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using</a:t>
            </a:r>
            <a:r>
              <a:rPr lang="sv-SE" sz="1600" dirty="0">
                <a:ea typeface="+mn-lt"/>
                <a:cs typeface="+mn-lt"/>
              </a:rPr>
              <a:t>. </a:t>
            </a:r>
            <a:r>
              <a:rPr lang="sv-SE" sz="1600" dirty="0" err="1">
                <a:ea typeface="+mn-lt"/>
                <a:cs typeface="+mn-lt"/>
              </a:rPr>
              <a:t>Depending</a:t>
            </a:r>
            <a:r>
              <a:rPr lang="sv-SE" sz="1600" dirty="0">
                <a:ea typeface="+mn-lt"/>
                <a:cs typeface="+mn-lt"/>
              </a:rPr>
              <a:t> on the </a:t>
            </a:r>
            <a:r>
              <a:rPr lang="sv-SE" sz="1600" dirty="0" err="1">
                <a:ea typeface="+mn-lt"/>
                <a:cs typeface="+mn-lt"/>
              </a:rPr>
              <a:t>type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</a:t>
            </a:r>
            <a:r>
              <a:rPr lang="sv-SE" sz="1600" dirty="0" err="1">
                <a:ea typeface="+mn-lt"/>
                <a:cs typeface="+mn-lt"/>
              </a:rPr>
              <a:t>its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future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can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choose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between</a:t>
            </a:r>
            <a:r>
              <a:rPr lang="sv-SE" sz="1600" dirty="0">
                <a:ea typeface="+mn-lt"/>
                <a:cs typeface="+mn-lt"/>
              </a:rPr>
              <a:t> different forms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storage</a:t>
            </a:r>
            <a:r>
              <a:rPr lang="sv-SE" sz="1600" dirty="0">
                <a:ea typeface="+mn-lt"/>
                <a:cs typeface="+mn-lt"/>
              </a:rPr>
              <a:t>, from </a:t>
            </a:r>
            <a:r>
              <a:rPr lang="sv-SE" sz="1600" dirty="0" err="1">
                <a:ea typeface="+mn-lt"/>
                <a:cs typeface="+mn-lt"/>
              </a:rPr>
              <a:t>spreadsheets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such</a:t>
            </a:r>
            <a:r>
              <a:rPr lang="sv-SE" sz="1600" dirty="0">
                <a:ea typeface="+mn-lt"/>
                <a:cs typeface="+mn-lt"/>
              </a:rPr>
              <a:t> as </a:t>
            </a:r>
            <a:r>
              <a:rPr lang="sv-SE" sz="1600" dirty="0" err="1">
                <a:ea typeface="+mn-lt"/>
                <a:cs typeface="+mn-lt"/>
              </a:rPr>
              <a:t>excel</a:t>
            </a:r>
            <a:r>
              <a:rPr lang="sv-SE" sz="1600" dirty="0">
                <a:ea typeface="+mn-lt"/>
                <a:cs typeface="+mn-lt"/>
              </a:rPr>
              <a:t>, or </a:t>
            </a:r>
            <a:r>
              <a:rPr lang="sv-SE" sz="1600" dirty="0" err="1">
                <a:ea typeface="+mn-lt"/>
                <a:cs typeface="+mn-lt"/>
              </a:rPr>
              <a:t>NoSQL</a:t>
            </a:r>
            <a:r>
              <a:rPr lang="sv-SE" sz="1600" dirty="0">
                <a:ea typeface="+mn-lt"/>
                <a:cs typeface="+mn-lt"/>
              </a:rPr>
              <a:t> systems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allow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to store </a:t>
            </a:r>
            <a:r>
              <a:rPr lang="sv-SE" sz="1600" dirty="0" err="1">
                <a:ea typeface="+mn-lt"/>
                <a:cs typeface="+mn-lt"/>
              </a:rPr>
              <a:t>unstructured</a:t>
            </a:r>
            <a:r>
              <a:rPr lang="sv-SE" sz="1600" dirty="0">
                <a:ea typeface="+mn-lt"/>
                <a:cs typeface="+mn-lt"/>
              </a:rPr>
              <a:t> information in a flexible and fast </a:t>
            </a:r>
            <a:r>
              <a:rPr lang="sv-SE" sz="1600" dirty="0" err="1">
                <a:ea typeface="+mn-lt"/>
                <a:cs typeface="+mn-lt"/>
              </a:rPr>
              <a:t>way</a:t>
            </a:r>
            <a:r>
              <a:rPr lang="sv-SE" sz="1600" dirty="0">
                <a:ea typeface="+mn-lt"/>
                <a:cs typeface="+mn-lt"/>
              </a:rPr>
              <a:t>.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chose </a:t>
            </a:r>
            <a:r>
              <a:rPr lang="sv-SE" sz="1600" dirty="0" err="1">
                <a:ea typeface="+mn-lt"/>
                <a:cs typeface="+mn-lt"/>
              </a:rPr>
              <a:t>MongoDB</a:t>
            </a:r>
            <a:r>
              <a:rPr lang="sv-SE" sz="1600" dirty="0">
                <a:ea typeface="+mn-lt"/>
                <a:cs typeface="+mn-lt"/>
              </a:rPr>
              <a:t>, a </a:t>
            </a:r>
            <a:r>
              <a:rPr lang="sv-SE" sz="1600" dirty="0" err="1">
                <a:ea typeface="+mn-lt"/>
                <a:cs typeface="+mn-lt"/>
              </a:rPr>
              <a:t>NoSQL</a:t>
            </a:r>
            <a:r>
              <a:rPr lang="sv-SE" sz="1600" dirty="0">
                <a:ea typeface="+mn-lt"/>
                <a:cs typeface="+mn-lt"/>
              </a:rPr>
              <a:t> data </a:t>
            </a:r>
            <a:r>
              <a:rPr lang="sv-SE" sz="1600" dirty="0" err="1">
                <a:ea typeface="+mn-lt"/>
                <a:cs typeface="+mn-lt"/>
              </a:rPr>
              <a:t>base</a:t>
            </a:r>
            <a:r>
              <a:rPr lang="sv-SE" sz="1600" dirty="0">
                <a:ea typeface="+mn-lt"/>
                <a:cs typeface="+mn-lt"/>
              </a:rPr>
              <a:t> system.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925" y="1451779"/>
            <a:ext cx="2541587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To process the </a:t>
            </a:r>
            <a:r>
              <a:rPr lang="sv-SE" sz="1600" dirty="0" err="1">
                <a:ea typeface="+mn-lt"/>
                <a:cs typeface="+mn-lt"/>
              </a:rPr>
              <a:t>stored</a:t>
            </a:r>
            <a:r>
              <a:rPr lang="sv-SE" sz="1600" dirty="0">
                <a:ea typeface="+mn-lt"/>
                <a:cs typeface="+mn-lt"/>
              </a:rPr>
              <a:t> data, </a:t>
            </a:r>
            <a:r>
              <a:rPr lang="sv-SE" sz="1600" dirty="0" err="1">
                <a:ea typeface="+mn-lt"/>
                <a:cs typeface="+mn-lt"/>
              </a:rPr>
              <a:t>there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are</a:t>
            </a:r>
            <a:r>
              <a:rPr lang="sv-SE" sz="1600" dirty="0">
                <a:ea typeface="+mn-lt"/>
                <a:cs typeface="+mn-lt"/>
              </a:rPr>
              <a:t> different </a:t>
            </a:r>
            <a:r>
              <a:rPr lang="sv-SE" sz="1600" dirty="0" err="1">
                <a:ea typeface="+mn-lt"/>
                <a:cs typeface="+mn-lt"/>
              </a:rPr>
              <a:t>types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predictive</a:t>
            </a:r>
            <a:r>
              <a:rPr lang="sv-SE" sz="1600" dirty="0">
                <a:ea typeface="+mn-lt"/>
                <a:cs typeface="+mn-lt"/>
              </a:rPr>
              <a:t> systems.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can</a:t>
            </a:r>
            <a:r>
              <a:rPr lang="sv-SE" sz="1600" dirty="0">
                <a:ea typeface="+mn-lt"/>
                <a:cs typeface="+mn-lt"/>
              </a:rPr>
              <a:t> look for repetitive </a:t>
            </a:r>
            <a:r>
              <a:rPr lang="sv-SE" sz="1600" dirty="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in the data </a:t>
            </a:r>
            <a:r>
              <a:rPr lang="sv-SE" sz="1600" dirty="0" err="1">
                <a:ea typeface="+mn-lt"/>
                <a:cs typeface="+mn-lt"/>
              </a:rPr>
              <a:t>through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statistics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dirty="0" err="1">
                <a:ea typeface="+mn-lt"/>
                <a:cs typeface="+mn-lt"/>
              </a:rPr>
              <a:t>machine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learning</a:t>
            </a:r>
            <a:r>
              <a:rPr lang="sv-SE" sz="1600" dirty="0">
                <a:ea typeface="+mn-lt"/>
                <a:cs typeface="+mn-lt"/>
              </a:rPr>
              <a:t>. 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 a </a:t>
            </a:r>
            <a:r>
              <a:rPr lang="sv-SE" sz="1600" dirty="0" err="1">
                <a:ea typeface="+mn-lt"/>
                <a:cs typeface="+mn-lt"/>
              </a:rPr>
              <a:t>basic</a:t>
            </a:r>
            <a:r>
              <a:rPr lang="sv-SE" sz="1600" dirty="0">
                <a:ea typeface="+mn-lt"/>
                <a:cs typeface="+mn-lt"/>
              </a:rPr>
              <a:t> system.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 a simple system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data representation </a:t>
            </a:r>
            <a:r>
              <a:rPr lang="sv-SE" sz="1600" dirty="0" err="1">
                <a:ea typeface="+mn-lt"/>
                <a:cs typeface="+mn-lt"/>
              </a:rPr>
              <a:t>through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tables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dirty="0" err="1">
                <a:ea typeface="+mn-lt"/>
                <a:cs typeface="+mn-lt"/>
              </a:rPr>
              <a:t>graphs</a:t>
            </a:r>
            <a:r>
              <a:rPr lang="sv-SE" sz="1600" dirty="0">
                <a:ea typeface="+mn-lt"/>
                <a:cs typeface="+mn-lt"/>
              </a:rPr>
              <a:t> from </a:t>
            </a:r>
            <a:r>
              <a:rPr lang="sv-SE" sz="1600" dirty="0" err="1">
                <a:ea typeface="+mn-lt"/>
                <a:cs typeface="+mn-lt"/>
              </a:rPr>
              <a:t>which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draw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conclusions</a:t>
            </a:r>
            <a:r>
              <a:rPr lang="sv-SE" sz="1600" dirty="0">
                <a:ea typeface="+mn-lt"/>
                <a:cs typeface="+mn-lt"/>
              </a:rPr>
              <a:t>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48997" y="1368145"/>
            <a:ext cx="2504417" cy="46837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Data by </a:t>
            </a:r>
            <a:r>
              <a:rPr lang="sv-SE" sz="1600" err="1">
                <a:ea typeface="+mn-lt"/>
                <a:cs typeface="+mn-lt"/>
              </a:rPr>
              <a:t>themselves</a:t>
            </a:r>
            <a:r>
              <a:rPr lang="sv-SE" sz="1600" dirty="0">
                <a:ea typeface="+mn-lt"/>
                <a:cs typeface="+mn-lt"/>
              </a:rPr>
              <a:t> do not </a:t>
            </a:r>
            <a:r>
              <a:rPr lang="sv-SE" sz="1600" err="1">
                <a:ea typeface="+mn-lt"/>
                <a:cs typeface="+mn-lt"/>
              </a:rPr>
              <a:t>guarantee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knowledge</a:t>
            </a:r>
            <a:r>
              <a:rPr lang="sv-SE" sz="1600" dirty="0">
                <a:ea typeface="+mn-lt"/>
                <a:cs typeface="+mn-lt"/>
              </a:rPr>
              <a:t>, it is </a:t>
            </a:r>
            <a:r>
              <a:rPr lang="sv-SE" sz="1600" err="1">
                <a:ea typeface="+mn-lt"/>
                <a:cs typeface="+mn-lt"/>
              </a:rPr>
              <a:t>necessary</a:t>
            </a:r>
            <a:r>
              <a:rPr lang="sv-SE" sz="1600" dirty="0">
                <a:ea typeface="+mn-lt"/>
                <a:cs typeface="+mn-lt"/>
              </a:rPr>
              <a:t> to interpret </a:t>
            </a:r>
            <a:r>
              <a:rPr lang="sv-SE" sz="1600" err="1">
                <a:ea typeface="+mn-lt"/>
                <a:cs typeface="+mn-lt"/>
              </a:rPr>
              <a:t>them</a:t>
            </a:r>
            <a:r>
              <a:rPr lang="sv-SE" sz="1600" dirty="0">
                <a:ea typeface="+mn-lt"/>
                <a:cs typeface="+mn-lt"/>
              </a:rPr>
              <a:t> and understand the relationships </a:t>
            </a:r>
            <a:r>
              <a:rPr lang="sv-SE" sz="1600" err="1">
                <a:ea typeface="+mn-lt"/>
                <a:cs typeface="+mn-lt"/>
              </a:rPr>
              <a:t>between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them</a:t>
            </a:r>
            <a:r>
              <a:rPr lang="sv-SE" sz="1600" dirty="0">
                <a:ea typeface="+mn-lt"/>
                <a:cs typeface="+mn-lt"/>
              </a:rPr>
              <a:t>.  </a:t>
            </a:r>
            <a:r>
              <a:rPr lang="sv-SE" sz="1600" err="1">
                <a:ea typeface="+mn-lt"/>
                <a:cs typeface="+mn-lt"/>
              </a:rPr>
              <a:t>These</a:t>
            </a:r>
            <a:r>
              <a:rPr lang="sv-SE" sz="1600" dirty="0">
                <a:ea typeface="+mn-lt"/>
                <a:cs typeface="+mn-lt"/>
              </a:rPr>
              <a:t> relationships </a:t>
            </a:r>
            <a:r>
              <a:rPr lang="sv-SE" sz="1600" err="1">
                <a:ea typeface="+mn-lt"/>
                <a:cs typeface="+mn-lt"/>
              </a:rPr>
              <a:t>allow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us</a:t>
            </a:r>
            <a:r>
              <a:rPr lang="sv-SE" sz="1600" dirty="0">
                <a:ea typeface="+mn-lt"/>
                <a:cs typeface="+mn-lt"/>
              </a:rPr>
              <a:t> to </a:t>
            </a:r>
            <a:r>
              <a:rPr lang="sv-SE" sz="1600" err="1">
                <a:ea typeface="+mn-lt"/>
                <a:cs typeface="+mn-lt"/>
              </a:rPr>
              <a:t>extract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build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knowledge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about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multiple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domains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err="1">
                <a:ea typeface="+mn-lt"/>
                <a:cs typeface="+mn-lt"/>
              </a:rPr>
              <a:t>fields</a:t>
            </a:r>
            <a:r>
              <a:rPr lang="sv-SE" sz="1600" dirty="0">
                <a:ea typeface="+mn-lt"/>
                <a:cs typeface="+mn-lt"/>
              </a:rPr>
              <a:t>.  In </a:t>
            </a:r>
            <a:r>
              <a:rPr lang="sv-SE" sz="160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case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try to </a:t>
            </a:r>
            <a:r>
              <a:rPr lang="sv-SE" sz="1600" err="1">
                <a:ea typeface="+mn-lt"/>
                <a:cs typeface="+mn-lt"/>
              </a:rPr>
              <a:t>find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and relationships in different </a:t>
            </a:r>
            <a:r>
              <a:rPr lang="sv-SE" sz="1600" err="1">
                <a:ea typeface="+mn-lt"/>
                <a:cs typeface="+mn-lt"/>
              </a:rPr>
              <a:t>aspects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European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culture</a:t>
            </a:r>
            <a:r>
              <a:rPr lang="sv-SE" sz="1600" dirty="0">
                <a:ea typeface="+mn-lt"/>
                <a:cs typeface="+mn-lt"/>
              </a:rPr>
              <a:t> in different </a:t>
            </a:r>
            <a:r>
              <a:rPr lang="sv-SE" sz="1600" err="1">
                <a:ea typeface="+mn-lt"/>
                <a:cs typeface="+mn-lt"/>
              </a:rPr>
              <a:t>countries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are</a:t>
            </a:r>
            <a:r>
              <a:rPr lang="sv-SE" sz="1600" dirty="0">
                <a:ea typeface="+mn-lt"/>
                <a:cs typeface="+mn-lt"/>
              </a:rPr>
              <a:t> part </a:t>
            </a:r>
            <a:r>
              <a:rPr lang="sv-SE" sz="160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it.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604" y="2798082"/>
            <a:ext cx="5472000" cy="2999426"/>
          </a:xfrm>
        </p:spPr>
        <p:txBody>
          <a:bodyPr rtlCol="0"/>
          <a:lstStyle/>
          <a:p>
            <a:r>
              <a:rPr lang="en-US" sz="2800"/>
              <a:t>What</a:t>
            </a:r>
            <a:r>
              <a:rPr lang="sv-SE" sz="2800"/>
              <a:t> is P.A.C.M.A.N?</a:t>
            </a:r>
          </a:p>
          <a:p>
            <a:r>
              <a:rPr lang="sv-SE" sz="2800" err="1"/>
              <a:t>Purpose</a:t>
            </a:r>
            <a:r>
              <a:rPr lang="sv-SE" sz="2800"/>
              <a:t> </a:t>
            </a:r>
            <a:r>
              <a:rPr lang="sv-SE" sz="2800" err="1"/>
              <a:t>of</a:t>
            </a:r>
            <a:r>
              <a:rPr lang="sv-SE" sz="2800"/>
              <a:t> the Project</a:t>
            </a:r>
          </a:p>
          <a:p>
            <a:r>
              <a:rPr lang="sv-SE" sz="2800"/>
              <a:t>The </a:t>
            </a:r>
            <a:r>
              <a:rPr lang="sv-SE" sz="2800" err="1"/>
              <a:t>Idea</a:t>
            </a:r>
          </a:p>
          <a:p>
            <a:endParaRPr lang="sv-SE" sz="2800"/>
          </a:p>
          <a:p>
            <a:endParaRPr lang="sv-SE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88" y="34514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>
                <a:ea typeface="+mn-lt"/>
                <a:cs typeface="+mn-lt"/>
              </a:rPr>
              <a:t>SPS Na Proseku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Ireland – Dan Besleaga and Shane Pitman</a:t>
            </a:r>
          </a:p>
          <a:p>
            <a:r>
              <a:rPr lang="sv-SE"/>
              <a:t>Spain - </a:t>
            </a:r>
            <a:r>
              <a:rPr lang="es">
                <a:ea typeface="+mn-lt"/>
                <a:cs typeface="+mn-lt"/>
              </a:rPr>
              <a:t>Sergio Castillo and Mateo Sagaseta</a:t>
            </a:r>
            <a:endParaRPr lang="sv-SE">
              <a:ea typeface="+mn-lt"/>
              <a:cs typeface="+mn-lt"/>
            </a:endParaRPr>
          </a:p>
          <a:p>
            <a:r>
              <a:rPr lang="es"/>
              <a:t>Czech - </a:t>
            </a:r>
            <a:r>
              <a:rPr lang="en-GB">
                <a:ea typeface="+mn-lt"/>
                <a:cs typeface="+mn-lt"/>
              </a:rPr>
              <a:t>Michael Kazda and Michal Dvořák</a:t>
            </a:r>
          </a:p>
          <a:p>
            <a:r>
              <a:rPr lang="en-GB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0896" y="-337"/>
            <a:ext cx="3759679" cy="3745301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448572" y="3949461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0" y="3787284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Grupo</a:t>
            </a:r>
            <a:r>
              <a:rPr lang="sv-SE" sz="2400"/>
              <a:t> </a:t>
            </a:r>
            <a:r>
              <a:rPr lang="sv-SE" sz="2400" err="1"/>
              <a:t>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/>
              <a:t>Communication</a:t>
            </a:r>
          </a:p>
          <a:p>
            <a:pPr marL="285750" indent="-285750"/>
            <a:r>
              <a:rPr lang="sv-SE" b="1" err="1"/>
              <a:t>Initiative</a:t>
            </a:r>
            <a:endParaRPr lang="sv-SE" b="1"/>
          </a:p>
          <a:p>
            <a:pPr marL="285750" indent="-285750"/>
            <a:r>
              <a:rPr lang="sv-SE" b="1"/>
              <a:t>Problem </a:t>
            </a:r>
            <a:r>
              <a:rPr lang="sv-SE" b="1" err="1"/>
              <a:t>Solving</a:t>
            </a:r>
            <a:endParaRPr lang="sv-SE" b="1"/>
          </a:p>
          <a:p>
            <a:pPr marL="285750" indent="-285750"/>
            <a:r>
              <a:rPr lang="sv-SE" b="1" err="1"/>
              <a:t>Conflict</a:t>
            </a:r>
            <a:r>
              <a:rPr lang="sv-SE" b="1"/>
              <a:t> </a:t>
            </a:r>
            <a:r>
              <a:rPr lang="sv-SE" b="1" err="1"/>
              <a:t>Result</a:t>
            </a:r>
            <a:r>
              <a:rPr lang="sv-SE" b="1"/>
              <a:t> &amp; </a:t>
            </a:r>
            <a:r>
              <a:rPr lang="sv-SE" b="1" err="1"/>
              <a:t>Critical</a:t>
            </a:r>
            <a:r>
              <a:rPr lang="sv-SE" b="1"/>
              <a:t> </a:t>
            </a:r>
            <a:r>
              <a:rPr lang="sv-SE" b="1" err="1"/>
              <a:t>Thinking</a:t>
            </a:r>
            <a:endParaRPr lang="sv-SE" b="1"/>
          </a:p>
          <a:p>
            <a:pPr marL="285750" indent="-285750"/>
            <a:r>
              <a:rPr lang="sv-SE" b="1"/>
              <a:t>Decision </a:t>
            </a:r>
            <a:r>
              <a:rPr lang="sv-SE" b="1" err="1"/>
              <a:t>Making</a:t>
            </a:r>
            <a:endParaRPr lang="sv-SE" b="1"/>
          </a:p>
          <a:p>
            <a:pPr marL="285750" indent="-285750"/>
            <a:r>
              <a:rPr lang="sv-SE" b="1" err="1"/>
              <a:t>Willingess</a:t>
            </a:r>
            <a:r>
              <a:rPr lang="sv-SE" b="1"/>
              <a:t> to </a:t>
            </a:r>
            <a:r>
              <a:rPr lang="sv-SE" b="1" err="1"/>
              <a:t>Learn</a:t>
            </a:r>
            <a:r>
              <a:rPr lang="sv-SE" b="1"/>
              <a:t> &amp; </a:t>
            </a:r>
            <a:r>
              <a:rPr lang="sv-SE" b="1" err="1"/>
              <a:t>Enthusiasm</a:t>
            </a:r>
            <a:endParaRPr lang="sv-SE" b="1"/>
          </a:p>
          <a:p>
            <a:pPr marL="285750" indent="-285750"/>
            <a:r>
              <a:rPr lang="sv-SE" b="1"/>
              <a:t>Teamwork &amp; </a:t>
            </a:r>
            <a:r>
              <a:rPr lang="sv-SE" b="1" err="1"/>
              <a:t>Cooperation</a:t>
            </a:r>
            <a:endParaRPr lang="sv-SE" b="1"/>
          </a:p>
          <a:p>
            <a:pPr marL="285750" indent="-285750"/>
            <a:r>
              <a:rPr lang="sv-SE" b="1" err="1"/>
              <a:t>European</a:t>
            </a:r>
            <a:r>
              <a:rPr lang="sv-SE" b="1"/>
              <a:t>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/>
              <a:t>The Main </a:t>
            </a:r>
            <a:r>
              <a:rPr lang="sv-SE" sz="2400" err="1"/>
              <a:t>Goal</a:t>
            </a:r>
            <a:endParaRPr lang="sv-SE" sz="2400"/>
          </a:p>
          <a:p>
            <a:r>
              <a:rPr lang="sv-SE" sz="2400" err="1"/>
              <a:t>Crawler</a:t>
            </a:r>
            <a:r>
              <a:rPr lang="sv-SE" sz="2400"/>
              <a:t>/Spider</a:t>
            </a:r>
          </a:p>
          <a:p>
            <a:r>
              <a:rPr lang="sv-SE" sz="2400" err="1"/>
              <a:t>TiKToK</a:t>
            </a:r>
            <a:endParaRPr lang="sv-SE" sz="2400"/>
          </a:p>
          <a:p>
            <a:r>
              <a:rPr lang="sv-SE" sz="2400" err="1"/>
              <a:t>Scraping</a:t>
            </a:r>
            <a:endParaRPr lang="sv-SE" sz="2400"/>
          </a:p>
          <a:p>
            <a:r>
              <a:rPr lang="sv-SE" sz="2400" err="1"/>
              <a:t>MongoDB</a:t>
            </a:r>
          </a:p>
          <a:p>
            <a:r>
              <a:rPr lang="sv-SE" sz="2400"/>
              <a:t>Pandas and </a:t>
            </a:r>
            <a:r>
              <a:rPr lang="sv-SE" sz="2400" err="1"/>
              <a:t>Matplotlib</a:t>
            </a:r>
            <a:endParaRPr lang="sv-SE" sz="2400"/>
          </a:p>
          <a:p>
            <a:r>
              <a:rPr lang="sv-SE" sz="2400"/>
              <a:t>Creating Bridges</a:t>
            </a:r>
          </a:p>
          <a:p>
            <a:endParaRPr lang="sv-SE" sz="240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err="1"/>
              <a:t>Python</a:t>
            </a:r>
          </a:p>
          <a:p>
            <a:r>
              <a:rPr lang="sv-SE" err="1"/>
              <a:t>MongoDB</a:t>
            </a:r>
            <a:endParaRPr lang="sv-SE"/>
          </a:p>
          <a:p>
            <a:r>
              <a:rPr lang="sv-SE"/>
              <a:t>Pandas</a:t>
            </a:r>
          </a:p>
          <a:p>
            <a:r>
              <a:rPr lang="sv-SE" err="1"/>
              <a:t>Matplotlib</a:t>
            </a:r>
            <a:endParaRPr lang="sv-SE"/>
          </a:p>
          <a:p>
            <a:r>
              <a:rPr lang="sv-SE" err="1"/>
              <a:t>Jupyter</a:t>
            </a:r>
            <a:r>
              <a:rPr lang="sv-SE"/>
              <a:t> Notebook</a:t>
            </a:r>
          </a:p>
          <a:p>
            <a:r>
              <a:rPr lang="sv-SE" err="1"/>
              <a:t>GitHub</a:t>
            </a:r>
            <a:endParaRPr lang="sv-SE"/>
          </a:p>
          <a:p>
            <a:r>
              <a:rPr lang="sv-SE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413298F-B9EC-4921-B1AD-4A2AD4B6C9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8563" y="2672374"/>
            <a:ext cx="5466537" cy="360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sv-SE" b="1" dirty="0" err="1">
                <a:solidFill>
                  <a:schemeClr val="tx2"/>
                </a:solidFill>
              </a:rPr>
              <a:t>Coding</a:t>
            </a:r>
            <a:endParaRPr lang="sv-SE" b="1">
              <a:solidFill>
                <a:schemeClr val="tx2"/>
              </a:solidFill>
            </a:endParaRP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A9F45C7C-743E-4DD8-9A61-236AFFD63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878" y="3063878"/>
            <a:ext cx="5472000" cy="330468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dirty="0">
                <a:ea typeface="+mn-lt"/>
                <a:cs typeface="+mn-lt"/>
              </a:rPr>
              <a:t> </a:t>
            </a: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haven't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programming</a:t>
            </a:r>
            <a:r>
              <a:rPr lang="sv-SE" dirty="0">
                <a:ea typeface="+mn-lt"/>
                <a:cs typeface="+mn-lt"/>
              </a:rPr>
              <a:t> problems </a:t>
            </a:r>
            <a:r>
              <a:rPr lang="sv-SE" dirty="0" err="1">
                <a:ea typeface="+mn-lt"/>
                <a:cs typeface="+mn-lt"/>
              </a:rPr>
              <a:t>other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typical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mistakes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were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solved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together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helping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each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other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81405" cy="11301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The Main Problem</a:t>
            </a:r>
          </a:p>
          <a:p>
            <a:r>
              <a:rPr lang="sv-SE" dirty="0"/>
              <a:t>The </a:t>
            </a:r>
            <a:r>
              <a:rPr lang="sv-SE" dirty="0" err="1"/>
              <a:t>Signature</a:t>
            </a:r>
            <a:endParaRPr lang="sv-SE"/>
          </a:p>
          <a:p>
            <a:r>
              <a:rPr lang="sv-SE" dirty="0"/>
              <a:t>Graphs</a:t>
            </a:r>
          </a:p>
          <a:p>
            <a:endParaRPr lang="sv-SE" dirty="0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415C2636-FAB5-48BF-B41C-559A4A46EC7C}"/>
              </a:ext>
            </a:extLst>
          </p:cNvPr>
          <p:cNvSpPr txBox="1"/>
          <p:nvPr/>
        </p:nvSpPr>
        <p:spPr>
          <a:xfrm>
            <a:off x="6266985" y="951570"/>
            <a:ext cx="5447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endParaRPr lang="sv-S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Application>Microsoft Office PowerPoint</Application>
  <PresentationFormat>Bredbild</PresentationFormat>
  <Slides>12</Slides>
  <Notes>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3" baseType="lpstr">
      <vt:lpstr>Office-tema</vt:lpstr>
      <vt:lpstr>The P.A.C.M.A.N Project</vt:lpstr>
      <vt:lpstr>Introduction</vt:lpstr>
      <vt:lpstr>Schools and Students</vt:lpstr>
      <vt:lpstr>The Companies</vt:lpstr>
      <vt:lpstr>Organization and Skills</vt:lpstr>
      <vt:lpstr>Organization and Skills</vt:lpstr>
      <vt:lpstr>The Objective</vt:lpstr>
      <vt:lpstr>Technologies</vt:lpstr>
      <vt:lpstr>Problems and Solutions</vt:lpstr>
      <vt:lpstr>System Testing</vt:lpstr>
      <vt:lpstr>Big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revision>321</cp:revision>
  <dcterms:created xsi:type="dcterms:W3CDTF">2020-05-19T16:27:28Z</dcterms:created>
  <dcterms:modified xsi:type="dcterms:W3CDTF">2020-05-25T09:24:52Z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